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72" r:id="rId9"/>
    <p:sldId id="263" r:id="rId10"/>
    <p:sldId id="264" r:id="rId11"/>
    <p:sldId id="273" r:id="rId12"/>
    <p:sldId id="265" r:id="rId13"/>
    <p:sldId id="266" r:id="rId14"/>
    <p:sldId id="267" r:id="rId15"/>
    <p:sldId id="271" r:id="rId16"/>
    <p:sldId id="268" r:id="rId17"/>
    <p:sldId id="269" r:id="rId1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412"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12" y="958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7C7314BD-F618-4941-8B89-B9B0EC0ADED4}" type="datetimeFigureOut">
              <a:rPr lang="ar-IQ" smtClean="0"/>
              <a:pPr/>
              <a:t>05/08/1444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A2F0964-0A9C-44AA-AE33-D5081BE7D31C}"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C7314BD-F618-4941-8B89-B9B0EC0ADED4}" type="datetimeFigureOut">
              <a:rPr lang="ar-IQ" smtClean="0"/>
              <a:pPr/>
              <a:t>05/08/1444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A2F0964-0A9C-44AA-AE33-D5081BE7D31C}"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C7314BD-F618-4941-8B89-B9B0EC0ADED4}" type="datetimeFigureOut">
              <a:rPr lang="ar-IQ" smtClean="0"/>
              <a:pPr/>
              <a:t>05/08/1444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A2F0964-0A9C-44AA-AE33-D5081BE7D31C}"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C7314BD-F618-4941-8B89-B9B0EC0ADED4}" type="datetimeFigureOut">
              <a:rPr lang="ar-IQ" smtClean="0"/>
              <a:pPr/>
              <a:t>05/08/1444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A2F0964-0A9C-44AA-AE33-D5081BE7D31C}"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C7314BD-F618-4941-8B89-B9B0EC0ADED4}" type="datetimeFigureOut">
              <a:rPr lang="ar-IQ" smtClean="0"/>
              <a:pPr/>
              <a:t>05/08/1444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A2F0964-0A9C-44AA-AE33-D5081BE7D31C}"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7C7314BD-F618-4941-8B89-B9B0EC0ADED4}" type="datetimeFigureOut">
              <a:rPr lang="ar-IQ" smtClean="0"/>
              <a:pPr/>
              <a:t>05/08/1444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A2F0964-0A9C-44AA-AE33-D5081BE7D31C}"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7C7314BD-F618-4941-8B89-B9B0EC0ADED4}" type="datetimeFigureOut">
              <a:rPr lang="ar-IQ" smtClean="0"/>
              <a:pPr/>
              <a:t>05/08/1444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5A2F0964-0A9C-44AA-AE33-D5081BE7D31C}"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7C7314BD-F618-4941-8B89-B9B0EC0ADED4}" type="datetimeFigureOut">
              <a:rPr lang="ar-IQ" smtClean="0"/>
              <a:pPr/>
              <a:t>05/08/1444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5A2F0964-0A9C-44AA-AE33-D5081BE7D31C}"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C7314BD-F618-4941-8B89-B9B0EC0ADED4}" type="datetimeFigureOut">
              <a:rPr lang="ar-IQ" smtClean="0"/>
              <a:pPr/>
              <a:t>05/08/1444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5A2F0964-0A9C-44AA-AE33-D5081BE7D31C}"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C7314BD-F618-4941-8B89-B9B0EC0ADED4}" type="datetimeFigureOut">
              <a:rPr lang="ar-IQ" smtClean="0"/>
              <a:pPr/>
              <a:t>05/08/1444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A2F0964-0A9C-44AA-AE33-D5081BE7D31C}"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C7314BD-F618-4941-8B89-B9B0EC0ADED4}" type="datetimeFigureOut">
              <a:rPr lang="ar-IQ" smtClean="0"/>
              <a:pPr/>
              <a:t>05/08/1444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A2F0964-0A9C-44AA-AE33-D5081BE7D31C}"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C7314BD-F618-4941-8B89-B9B0EC0ADED4}" type="datetimeFigureOut">
              <a:rPr lang="ar-IQ" smtClean="0"/>
              <a:pPr/>
              <a:t>05/08/1444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A2F0964-0A9C-44AA-AE33-D5081BE7D31C}"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228756" y="285728"/>
            <a:ext cx="7772400" cy="1470025"/>
          </a:xfrm>
        </p:spPr>
        <p:txBody>
          <a:bodyPr/>
          <a:lstStyle/>
          <a:p>
            <a:r>
              <a:rPr lang="en-US" dirty="0" smtClean="0"/>
              <a:t>Surgical anatomy of the esophagus </a:t>
            </a:r>
            <a:endParaRPr lang="ar-IQ" dirty="0"/>
          </a:p>
        </p:txBody>
      </p:sp>
      <p:sp>
        <p:nvSpPr>
          <p:cNvPr id="3" name="عنوان فرعي 2"/>
          <p:cNvSpPr>
            <a:spLocks noGrp="1"/>
          </p:cNvSpPr>
          <p:nvPr>
            <p:ph type="subTitle" idx="1"/>
          </p:nvPr>
        </p:nvSpPr>
        <p:spPr>
          <a:xfrm>
            <a:off x="4000496" y="6072206"/>
            <a:ext cx="4857784" cy="571504"/>
          </a:xfrm>
        </p:spPr>
        <p:txBody>
          <a:bodyPr>
            <a:normAutofit fontScale="92500"/>
          </a:bodyPr>
          <a:lstStyle/>
          <a:p>
            <a:r>
              <a:rPr lang="en-US" dirty="0" smtClean="0">
                <a:solidFill>
                  <a:srgbClr val="FF0000"/>
                </a:solidFill>
              </a:rPr>
              <a:t>Asses. Prof. Dr. </a:t>
            </a:r>
            <a:r>
              <a:rPr lang="en-US" dirty="0" err="1" smtClean="0">
                <a:solidFill>
                  <a:srgbClr val="FF0000"/>
                </a:solidFill>
              </a:rPr>
              <a:t>Rafid</a:t>
            </a:r>
            <a:r>
              <a:rPr lang="en-US" dirty="0" smtClean="0">
                <a:solidFill>
                  <a:srgbClr val="FF0000"/>
                </a:solidFill>
              </a:rPr>
              <a:t> </a:t>
            </a:r>
            <a:r>
              <a:rPr lang="en-US" dirty="0" err="1" smtClean="0">
                <a:solidFill>
                  <a:srgbClr val="FF0000"/>
                </a:solidFill>
              </a:rPr>
              <a:t>majeed</a:t>
            </a:r>
            <a:r>
              <a:rPr lang="en-US" dirty="0" smtClean="0">
                <a:solidFill>
                  <a:srgbClr val="FF0000"/>
                </a:solidFill>
              </a:rPr>
              <a:t> </a:t>
            </a:r>
            <a:endParaRPr lang="ar-IQ" dirty="0">
              <a:solidFill>
                <a:srgbClr val="FF0000"/>
              </a:solidFill>
            </a:endParaRPr>
          </a:p>
        </p:txBody>
      </p:sp>
      <p:pic>
        <p:nvPicPr>
          <p:cNvPr id="6146" name="Picture 2"/>
          <p:cNvPicPr>
            <a:picLocks noChangeAspect="1" noChangeArrowheads="1"/>
          </p:cNvPicPr>
          <p:nvPr/>
        </p:nvPicPr>
        <p:blipFill>
          <a:blip r:embed="rId2"/>
          <a:srcRect l="34590" t="7812" r="50586" b="6250"/>
          <a:stretch>
            <a:fillRect/>
          </a:stretch>
        </p:blipFill>
        <p:spPr bwMode="auto">
          <a:xfrm>
            <a:off x="319003" y="142876"/>
            <a:ext cx="2038419" cy="664371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3186106" cy="439718"/>
          </a:xfrm>
        </p:spPr>
        <p:txBody>
          <a:bodyPr>
            <a:normAutofit fontScale="90000"/>
          </a:bodyPr>
          <a:lstStyle/>
          <a:p>
            <a:r>
              <a:rPr lang="en-US" sz="3200" dirty="0" smtClean="0"/>
              <a:t>The </a:t>
            </a:r>
            <a:r>
              <a:rPr lang="en-US" sz="3200" dirty="0" err="1" smtClean="0"/>
              <a:t>submucosa</a:t>
            </a:r>
            <a:endParaRPr lang="ar-IQ" sz="3200" dirty="0"/>
          </a:p>
        </p:txBody>
      </p:sp>
      <p:sp>
        <p:nvSpPr>
          <p:cNvPr id="3" name="عنصر نائب للمحتوى 2"/>
          <p:cNvSpPr>
            <a:spLocks noGrp="1"/>
          </p:cNvSpPr>
          <p:nvPr>
            <p:ph idx="1"/>
          </p:nvPr>
        </p:nvSpPr>
        <p:spPr>
          <a:xfrm>
            <a:off x="457200" y="1000108"/>
            <a:ext cx="8229600" cy="5126055"/>
          </a:xfrm>
        </p:spPr>
        <p:txBody>
          <a:bodyPr>
            <a:normAutofit/>
          </a:bodyPr>
          <a:lstStyle/>
          <a:p>
            <a:pPr algn="l" rtl="0"/>
            <a:r>
              <a:rPr lang="en-US" dirty="0"/>
              <a:t>The </a:t>
            </a:r>
            <a:r>
              <a:rPr lang="en-US" dirty="0" err="1"/>
              <a:t>submucosa</a:t>
            </a:r>
            <a:r>
              <a:rPr lang="en-US" dirty="0"/>
              <a:t> loosely connects the mucosa and </a:t>
            </a:r>
            <a:r>
              <a:rPr lang="en-US" dirty="0" err="1"/>
              <a:t>muscularis</a:t>
            </a:r>
            <a:r>
              <a:rPr lang="en-US" dirty="0"/>
              <a:t>, allowing mucosa to move independently and form mucosal folds in the </a:t>
            </a:r>
            <a:r>
              <a:rPr lang="en-US" dirty="0" err="1"/>
              <a:t>undistended</a:t>
            </a:r>
            <a:r>
              <a:rPr lang="en-US" dirty="0"/>
              <a:t> esophagus. </a:t>
            </a:r>
            <a:endParaRPr lang="en-US" dirty="0" smtClean="0"/>
          </a:p>
          <a:p>
            <a:pPr algn="l" rtl="0"/>
            <a:endParaRPr lang="en-US" dirty="0" smtClean="0"/>
          </a:p>
          <a:p>
            <a:pPr algn="l" rtl="0"/>
            <a:r>
              <a:rPr lang="en-US" dirty="0" smtClean="0"/>
              <a:t>The </a:t>
            </a:r>
            <a:r>
              <a:rPr lang="en-US" dirty="0" err="1"/>
              <a:t>submucosa</a:t>
            </a:r>
            <a:r>
              <a:rPr lang="en-US" dirty="0"/>
              <a:t> contains blood vessels, nerves, and simple mucous glands that secrete mucus, which lubricates the mucosal surface</a:t>
            </a:r>
            <a:r>
              <a:rPr lang="en-US" dirty="0" smtClean="0"/>
              <a:t>.</a:t>
            </a:r>
          </a:p>
          <a:p>
            <a:pPr algn="l" rtl="0"/>
            <a:endParaRPr lang="en-US" dirty="0"/>
          </a:p>
          <a:p>
            <a:endParaRPr lang="ar-IQ"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lstStyle/>
          <a:p>
            <a:endParaRPr lang="ar-IQ"/>
          </a:p>
        </p:txBody>
      </p:sp>
      <p:pic>
        <p:nvPicPr>
          <p:cNvPr id="5122" name="Picture 2"/>
          <p:cNvPicPr>
            <a:picLocks noChangeAspect="1" noChangeArrowheads="1"/>
          </p:cNvPicPr>
          <p:nvPr/>
        </p:nvPicPr>
        <p:blipFill>
          <a:blip r:embed="rId2"/>
          <a:srcRect l="43347" t="18554" r="8309" b="6250"/>
          <a:stretch>
            <a:fillRect/>
          </a:stretch>
        </p:blipFill>
        <p:spPr bwMode="auto">
          <a:xfrm>
            <a:off x="0" y="0"/>
            <a:ext cx="9144000" cy="687198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4929222" cy="796908"/>
          </a:xfrm>
        </p:spPr>
        <p:txBody>
          <a:bodyPr>
            <a:normAutofit/>
          </a:bodyPr>
          <a:lstStyle/>
          <a:p>
            <a:r>
              <a:rPr lang="en-US" sz="3200" dirty="0" smtClean="0"/>
              <a:t>The esophageal mucosa</a:t>
            </a:r>
            <a:endParaRPr lang="ar-IQ" sz="3200" dirty="0"/>
          </a:p>
        </p:txBody>
      </p:sp>
      <p:sp>
        <p:nvSpPr>
          <p:cNvPr id="3" name="عنصر نائب للمحتوى 2"/>
          <p:cNvSpPr>
            <a:spLocks noGrp="1"/>
          </p:cNvSpPr>
          <p:nvPr>
            <p:ph idx="1"/>
          </p:nvPr>
        </p:nvSpPr>
        <p:spPr>
          <a:xfrm>
            <a:off x="0" y="1142984"/>
            <a:ext cx="7286644" cy="5429288"/>
          </a:xfrm>
        </p:spPr>
        <p:txBody>
          <a:bodyPr>
            <a:normAutofit fontScale="92500" lnSpcReduction="20000"/>
          </a:bodyPr>
          <a:lstStyle/>
          <a:p>
            <a:pPr algn="l" rtl="0"/>
            <a:r>
              <a:rPr lang="en-US" dirty="0"/>
              <a:t>The esophageal mucosa is composed of a stratified </a:t>
            </a:r>
            <a:r>
              <a:rPr lang="en-US" dirty="0" err="1"/>
              <a:t>squamous</a:t>
            </a:r>
            <a:r>
              <a:rPr lang="en-US" dirty="0"/>
              <a:t> epithelium. </a:t>
            </a:r>
            <a:endParaRPr lang="en-US" dirty="0" smtClean="0"/>
          </a:p>
          <a:p>
            <a:pPr algn="l" rtl="0">
              <a:buNone/>
            </a:pPr>
            <a:endParaRPr lang="en-US" dirty="0" smtClean="0"/>
          </a:p>
          <a:p>
            <a:pPr algn="l" rtl="0"/>
            <a:r>
              <a:rPr lang="en-US" dirty="0" smtClean="0"/>
              <a:t>In </a:t>
            </a:r>
            <a:r>
              <a:rPr lang="en-US" dirty="0"/>
              <a:t>the </a:t>
            </a:r>
            <a:r>
              <a:rPr lang="en-US" dirty="0" err="1"/>
              <a:t>nondistended</a:t>
            </a:r>
            <a:r>
              <a:rPr lang="en-US" dirty="0"/>
              <a:t> esophagus, the mucosa forms numerous large longitudinal folds that can be seen with positive-contrast </a:t>
            </a:r>
            <a:r>
              <a:rPr lang="en-US" dirty="0" err="1"/>
              <a:t>esophagography</a:t>
            </a:r>
            <a:r>
              <a:rPr lang="en-US" dirty="0"/>
              <a:t>. </a:t>
            </a:r>
            <a:endParaRPr lang="en-US" dirty="0" smtClean="0"/>
          </a:p>
          <a:p>
            <a:pPr algn="l" rtl="0"/>
            <a:endParaRPr lang="en-US" dirty="0" smtClean="0"/>
          </a:p>
          <a:p>
            <a:pPr algn="l" rtl="0"/>
            <a:r>
              <a:rPr lang="en-US" dirty="0" smtClean="0"/>
              <a:t>In </a:t>
            </a:r>
            <a:r>
              <a:rPr lang="en-US" dirty="0"/>
              <a:t>cats, the terminal esophagus is also folded transversely, producing a herringbone appearance on </a:t>
            </a:r>
            <a:r>
              <a:rPr lang="en-US" dirty="0" err="1"/>
              <a:t>esophagrams</a:t>
            </a:r>
            <a:r>
              <a:rPr lang="en-US" dirty="0"/>
              <a:t>.</a:t>
            </a:r>
          </a:p>
          <a:p>
            <a:pPr rtl="0"/>
            <a:r>
              <a:rPr lang="en-US" dirty="0"/>
              <a:t> </a:t>
            </a:r>
          </a:p>
          <a:p>
            <a:endParaRPr lang="ar-IQ"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6329378" cy="511156"/>
          </a:xfrm>
        </p:spPr>
        <p:txBody>
          <a:bodyPr>
            <a:normAutofit fontScale="90000"/>
          </a:bodyPr>
          <a:lstStyle/>
          <a:p>
            <a:r>
              <a:rPr lang="en-US" dirty="0" smtClean="0"/>
              <a:t>Esophageal Blood </a:t>
            </a:r>
            <a:r>
              <a:rPr lang="en-US" dirty="0" smtClean="0"/>
              <a:t>Supply</a:t>
            </a:r>
            <a:endParaRPr lang="ar-IQ" dirty="0"/>
          </a:p>
        </p:txBody>
      </p:sp>
      <p:sp>
        <p:nvSpPr>
          <p:cNvPr id="3" name="عنصر نائب للمحتوى 2"/>
          <p:cNvSpPr>
            <a:spLocks noGrp="1"/>
          </p:cNvSpPr>
          <p:nvPr>
            <p:ph idx="1"/>
          </p:nvPr>
        </p:nvSpPr>
        <p:spPr>
          <a:xfrm>
            <a:off x="457200" y="1000108"/>
            <a:ext cx="8229600" cy="5126055"/>
          </a:xfrm>
        </p:spPr>
        <p:txBody>
          <a:bodyPr>
            <a:normAutofit fontScale="92500" lnSpcReduction="10000"/>
          </a:bodyPr>
          <a:lstStyle/>
          <a:p>
            <a:pPr algn="l" rtl="0"/>
            <a:r>
              <a:rPr lang="en-US" dirty="0" smtClean="0"/>
              <a:t>The </a:t>
            </a:r>
            <a:r>
              <a:rPr lang="en-US" dirty="0"/>
              <a:t>main arterial blood supply </a:t>
            </a:r>
            <a:r>
              <a:rPr lang="en-US" dirty="0" smtClean="0"/>
              <a:t>to </a:t>
            </a:r>
            <a:r>
              <a:rPr lang="ar-IQ" dirty="0" smtClean="0"/>
              <a:t>مهم</a:t>
            </a:r>
            <a:endParaRPr lang="en-US" dirty="0" smtClean="0"/>
          </a:p>
          <a:p>
            <a:pPr marL="514350" indent="-514350" algn="l" rtl="0">
              <a:buAutoNum type="arabicPeriod"/>
            </a:pPr>
            <a:r>
              <a:rPr lang="en-US" dirty="0" smtClean="0"/>
              <a:t>the </a:t>
            </a:r>
            <a:r>
              <a:rPr lang="en-US" dirty="0"/>
              <a:t>cervical esophagus is from branches of the cranial and caudal thyroid arteries. </a:t>
            </a:r>
            <a:endParaRPr lang="en-US" dirty="0" smtClean="0"/>
          </a:p>
          <a:p>
            <a:pPr marL="514350" indent="-514350" algn="l" rtl="0">
              <a:buAutoNum type="arabicPeriod"/>
            </a:pPr>
            <a:r>
              <a:rPr lang="en-US" dirty="0" smtClean="0"/>
              <a:t>A. The </a:t>
            </a:r>
            <a:r>
              <a:rPr lang="en-US" dirty="0" err="1"/>
              <a:t>bronchoesophageal</a:t>
            </a:r>
            <a:r>
              <a:rPr lang="en-US" dirty="0"/>
              <a:t> artery is the main source of blood for the cranial two thirds of the thoracic esophagus; </a:t>
            </a:r>
            <a:r>
              <a:rPr lang="en-US" dirty="0" smtClean="0"/>
              <a:t>B. the </a:t>
            </a:r>
            <a:r>
              <a:rPr lang="en-US" dirty="0"/>
              <a:t>remaining thoracic esophagus is supplied by esophageal branches of the aorta or dorsal </a:t>
            </a:r>
            <a:r>
              <a:rPr lang="en-US" dirty="0" err="1"/>
              <a:t>intercostal</a:t>
            </a:r>
            <a:r>
              <a:rPr lang="en-US" dirty="0"/>
              <a:t> arteries. </a:t>
            </a:r>
            <a:endParaRPr lang="en-US" dirty="0" smtClean="0"/>
          </a:p>
          <a:p>
            <a:pPr marL="514350" indent="-514350" algn="l" rtl="0">
              <a:buAutoNum type="arabicPeriod"/>
            </a:pPr>
            <a:r>
              <a:rPr lang="en-US" dirty="0" smtClean="0"/>
              <a:t>The </a:t>
            </a:r>
            <a:r>
              <a:rPr lang="en-US" dirty="0"/>
              <a:t>terminal portion is supplied by a branch of the left gastric artery. </a:t>
            </a:r>
          </a:p>
          <a:p>
            <a:pPr rtl="0"/>
            <a:r>
              <a:rPr lang="en-US" dirty="0"/>
              <a:t> </a:t>
            </a:r>
          </a:p>
          <a:p>
            <a:endParaRPr lang="ar-IQ"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4972056" cy="654032"/>
          </a:xfrm>
        </p:spPr>
        <p:txBody>
          <a:bodyPr>
            <a:normAutofit fontScale="90000"/>
          </a:bodyPr>
          <a:lstStyle/>
          <a:p>
            <a:r>
              <a:rPr lang="en-US" dirty="0" smtClean="0"/>
              <a:t>Vein drain </a:t>
            </a:r>
            <a:endParaRPr lang="ar-IQ" dirty="0"/>
          </a:p>
        </p:txBody>
      </p:sp>
      <p:sp>
        <p:nvSpPr>
          <p:cNvPr id="3" name="عنصر نائب للمحتوى 2"/>
          <p:cNvSpPr>
            <a:spLocks noGrp="1"/>
          </p:cNvSpPr>
          <p:nvPr>
            <p:ph idx="1"/>
          </p:nvPr>
        </p:nvSpPr>
        <p:spPr>
          <a:xfrm>
            <a:off x="457200" y="1600200"/>
            <a:ext cx="5329246" cy="4525963"/>
          </a:xfrm>
        </p:spPr>
        <p:txBody>
          <a:bodyPr>
            <a:normAutofit fontScale="70000" lnSpcReduction="20000"/>
          </a:bodyPr>
          <a:lstStyle/>
          <a:p>
            <a:pPr algn="l" rtl="0"/>
            <a:r>
              <a:rPr lang="en-US" dirty="0"/>
              <a:t>The veins that drain the esophagus are largely satellites of the arteries that supply it. </a:t>
            </a:r>
            <a:endParaRPr lang="en-US" dirty="0" smtClean="0"/>
          </a:p>
          <a:p>
            <a:pPr marL="514350" indent="-514350" algn="l" rtl="0">
              <a:buAutoNum type="arabicPeriod"/>
            </a:pPr>
            <a:r>
              <a:rPr lang="en-US" dirty="0" smtClean="0"/>
              <a:t>Veins </a:t>
            </a:r>
            <a:r>
              <a:rPr lang="en-US" dirty="0"/>
              <a:t>leaving the </a:t>
            </a:r>
            <a:r>
              <a:rPr lang="en-US" i="1" dirty="0"/>
              <a:t>cervical esophagus drain into the external jugular veins</a:t>
            </a:r>
            <a:r>
              <a:rPr lang="en-US" dirty="0"/>
              <a:t>, and </a:t>
            </a:r>
            <a:endParaRPr lang="en-US" dirty="0" smtClean="0"/>
          </a:p>
          <a:p>
            <a:pPr marL="514350" indent="-514350" algn="l" rtl="0">
              <a:buAutoNum type="arabicPeriod"/>
            </a:pPr>
            <a:r>
              <a:rPr lang="en-US" dirty="0" smtClean="0"/>
              <a:t>those </a:t>
            </a:r>
            <a:r>
              <a:rPr lang="en-US" dirty="0"/>
              <a:t>from the </a:t>
            </a:r>
            <a:r>
              <a:rPr lang="en-US" i="1" dirty="0"/>
              <a:t>thoracic esophagus drain mostly into the </a:t>
            </a:r>
            <a:r>
              <a:rPr lang="en-US" i="1" dirty="0" err="1"/>
              <a:t>azygous</a:t>
            </a:r>
            <a:r>
              <a:rPr lang="en-US" i="1" dirty="0"/>
              <a:t> vein. </a:t>
            </a:r>
            <a:endParaRPr lang="en-US" i="1" dirty="0" smtClean="0"/>
          </a:p>
          <a:p>
            <a:pPr marL="514350" indent="-514350" algn="l" rtl="0">
              <a:buAutoNum type="arabicPeriod"/>
            </a:pPr>
            <a:r>
              <a:rPr lang="en-US" dirty="0" smtClean="0"/>
              <a:t>The </a:t>
            </a:r>
            <a:r>
              <a:rPr lang="en-US" dirty="0"/>
              <a:t>vein that accompanies the left </a:t>
            </a:r>
            <a:r>
              <a:rPr lang="en-US" i="1" dirty="0"/>
              <a:t>gastric vein drains into the portal venous system. </a:t>
            </a:r>
          </a:p>
          <a:p>
            <a:pPr algn="l" rtl="0">
              <a:buNone/>
            </a:pPr>
            <a:r>
              <a:rPr lang="en-US" dirty="0"/>
              <a:t> </a:t>
            </a:r>
          </a:p>
          <a:p>
            <a:pPr algn="l" rtl="0"/>
            <a:r>
              <a:rPr lang="en-US" dirty="0"/>
              <a:t>The esophageal arteries and veins form a rich, intramural plexus of </a:t>
            </a:r>
            <a:r>
              <a:rPr lang="en-US" dirty="0" err="1"/>
              <a:t>anastomosing</a:t>
            </a:r>
            <a:r>
              <a:rPr lang="en-US" dirty="0"/>
              <a:t> vessels in the </a:t>
            </a:r>
            <a:r>
              <a:rPr lang="en-US" dirty="0" err="1"/>
              <a:t>submucosal</a:t>
            </a:r>
            <a:r>
              <a:rPr lang="en-US" dirty="0"/>
              <a:t> layer.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85728"/>
            <a:ext cx="6043626" cy="725470"/>
          </a:xfrm>
        </p:spPr>
        <p:txBody>
          <a:bodyPr>
            <a:normAutofit fontScale="90000"/>
          </a:bodyPr>
          <a:lstStyle/>
          <a:p>
            <a:r>
              <a:rPr lang="en-US" dirty="0" smtClean="0"/>
              <a:t>Esophageal </a:t>
            </a:r>
            <a:r>
              <a:rPr lang="en-US" sz="3100" dirty="0" smtClean="0"/>
              <a:t>lymphatic</a:t>
            </a:r>
            <a:r>
              <a:rPr lang="en-US" dirty="0" smtClean="0"/>
              <a:t> vessels</a:t>
            </a:r>
            <a:endParaRPr lang="ar-IQ" dirty="0"/>
          </a:p>
        </p:txBody>
      </p:sp>
      <p:sp>
        <p:nvSpPr>
          <p:cNvPr id="3" name="عنصر نائب للمحتوى 2"/>
          <p:cNvSpPr>
            <a:spLocks noGrp="1"/>
          </p:cNvSpPr>
          <p:nvPr>
            <p:ph idx="1"/>
          </p:nvPr>
        </p:nvSpPr>
        <p:spPr>
          <a:xfrm>
            <a:off x="457200" y="1600200"/>
            <a:ext cx="4400552" cy="4525963"/>
          </a:xfrm>
        </p:spPr>
        <p:txBody>
          <a:bodyPr>
            <a:normAutofit/>
          </a:bodyPr>
          <a:lstStyle/>
          <a:p>
            <a:pPr algn="l" rtl="0"/>
            <a:r>
              <a:rPr lang="en-US" dirty="0" smtClean="0"/>
              <a:t>Esophageal lymphatic vessels drain into </a:t>
            </a:r>
          </a:p>
          <a:p>
            <a:pPr algn="l" rtl="0">
              <a:buNone/>
            </a:pPr>
            <a:r>
              <a:rPr lang="en-US" dirty="0" smtClean="0"/>
              <a:t>1. </a:t>
            </a:r>
            <a:r>
              <a:rPr lang="en-US" b="1" dirty="0" smtClean="0"/>
              <a:t>the medial retropharyngeal, </a:t>
            </a:r>
          </a:p>
          <a:p>
            <a:pPr algn="l" rtl="0">
              <a:buNone/>
            </a:pPr>
            <a:r>
              <a:rPr lang="en-US" b="1" dirty="0" smtClean="0"/>
              <a:t>2. deep cervical, cranial </a:t>
            </a:r>
            <a:r>
              <a:rPr lang="en-US" b="1" dirty="0" err="1" smtClean="0"/>
              <a:t>mediastinal</a:t>
            </a:r>
            <a:r>
              <a:rPr lang="en-US" b="1" dirty="0" smtClean="0"/>
              <a:t>, </a:t>
            </a:r>
          </a:p>
          <a:p>
            <a:pPr algn="l" rtl="0">
              <a:buNone/>
            </a:pPr>
            <a:r>
              <a:rPr lang="en-US" b="1" dirty="0" smtClean="0"/>
              <a:t>3. portal, </a:t>
            </a:r>
            <a:r>
              <a:rPr lang="en-US" b="1" dirty="0" err="1" smtClean="0"/>
              <a:t>splenic</a:t>
            </a:r>
            <a:r>
              <a:rPr lang="en-US" b="1" dirty="0" smtClean="0"/>
              <a:t>, and gastric lymph nodes.</a:t>
            </a:r>
          </a:p>
          <a:p>
            <a:endParaRPr lang="ar-IQ"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5329246" cy="511156"/>
          </a:xfrm>
        </p:spPr>
        <p:txBody>
          <a:bodyPr>
            <a:normAutofit fontScale="90000"/>
          </a:bodyPr>
          <a:lstStyle/>
          <a:p>
            <a:r>
              <a:rPr lang="en-US" sz="3200" dirty="0"/>
              <a:t>The </a:t>
            </a:r>
            <a:r>
              <a:rPr lang="en-US" sz="3200" dirty="0" smtClean="0"/>
              <a:t>esophagus </a:t>
            </a:r>
            <a:r>
              <a:rPr lang="en-US" sz="3200" dirty="0" err="1" smtClean="0"/>
              <a:t>innervation</a:t>
            </a:r>
            <a:endParaRPr lang="ar-IQ" sz="3200" dirty="0"/>
          </a:p>
        </p:txBody>
      </p:sp>
      <p:sp>
        <p:nvSpPr>
          <p:cNvPr id="3" name="عنصر نائب للمحتوى 2"/>
          <p:cNvSpPr>
            <a:spLocks noGrp="1"/>
          </p:cNvSpPr>
          <p:nvPr>
            <p:ph idx="1"/>
          </p:nvPr>
        </p:nvSpPr>
        <p:spPr>
          <a:xfrm>
            <a:off x="0" y="857232"/>
            <a:ext cx="4786314" cy="5786478"/>
          </a:xfrm>
        </p:spPr>
        <p:txBody>
          <a:bodyPr>
            <a:normAutofit fontScale="92500" lnSpcReduction="10000"/>
          </a:bodyPr>
          <a:lstStyle/>
          <a:p>
            <a:pPr algn="l" rtl="0"/>
            <a:r>
              <a:rPr lang="en-US" dirty="0"/>
              <a:t>The esophagus is innervated by nerve fibers arising from various </a:t>
            </a:r>
            <a:r>
              <a:rPr lang="en-US" b="1" dirty="0"/>
              <a:t>branches of the </a:t>
            </a:r>
            <a:r>
              <a:rPr lang="en-US" b="1" dirty="0" err="1"/>
              <a:t>vagus</a:t>
            </a:r>
            <a:r>
              <a:rPr lang="en-US" b="1" dirty="0"/>
              <a:t>, </a:t>
            </a:r>
            <a:r>
              <a:rPr lang="en-US" dirty="0"/>
              <a:t>beginning with </a:t>
            </a:r>
            <a:endParaRPr lang="en-US" dirty="0" smtClean="0"/>
          </a:p>
          <a:p>
            <a:pPr algn="l" rtl="0">
              <a:buNone/>
            </a:pPr>
            <a:r>
              <a:rPr lang="en-US" dirty="0" smtClean="0"/>
              <a:t>1. the </a:t>
            </a:r>
            <a:r>
              <a:rPr lang="en-US" b="1" dirty="0"/>
              <a:t>paired </a:t>
            </a:r>
            <a:r>
              <a:rPr lang="en-US" b="1" dirty="0" err="1"/>
              <a:t>pharyngoesophageal</a:t>
            </a:r>
            <a:r>
              <a:rPr lang="en-US" b="1" dirty="0"/>
              <a:t> </a:t>
            </a:r>
            <a:r>
              <a:rPr lang="en-US" dirty="0"/>
              <a:t>nerves followed by </a:t>
            </a:r>
            <a:endParaRPr lang="en-US" dirty="0" smtClean="0"/>
          </a:p>
          <a:p>
            <a:pPr algn="l" rtl="0">
              <a:buNone/>
            </a:pPr>
            <a:r>
              <a:rPr lang="en-US" dirty="0" smtClean="0"/>
              <a:t>2</a:t>
            </a:r>
            <a:r>
              <a:rPr lang="en-US" b="1" dirty="0" smtClean="0"/>
              <a:t>. the </a:t>
            </a:r>
            <a:r>
              <a:rPr lang="en-US" b="1" dirty="0"/>
              <a:t>recurrent laryngeal and </a:t>
            </a:r>
            <a:r>
              <a:rPr lang="en-US" b="1" dirty="0" err="1"/>
              <a:t>paralaryngeal</a:t>
            </a:r>
            <a:r>
              <a:rPr lang="en-US" b="1" dirty="0"/>
              <a:t> nerves and</a:t>
            </a:r>
            <a:r>
              <a:rPr lang="en-US" dirty="0"/>
              <a:t> concluding with </a:t>
            </a:r>
            <a:endParaRPr lang="en-US" dirty="0" smtClean="0"/>
          </a:p>
          <a:p>
            <a:pPr algn="l" rtl="0">
              <a:buNone/>
            </a:pPr>
            <a:r>
              <a:rPr lang="en-US" dirty="0" smtClean="0"/>
              <a:t>3. </a:t>
            </a:r>
            <a:r>
              <a:rPr lang="en-US" b="1" dirty="0" smtClean="0"/>
              <a:t>the </a:t>
            </a:r>
            <a:r>
              <a:rPr lang="en-US" b="1" dirty="0"/>
              <a:t>dorsal and ventral </a:t>
            </a:r>
            <a:r>
              <a:rPr lang="en-US" b="1" dirty="0" err="1"/>
              <a:t>vagal</a:t>
            </a:r>
            <a:r>
              <a:rPr lang="en-US" b="1" dirty="0"/>
              <a:t> </a:t>
            </a:r>
            <a:r>
              <a:rPr lang="en-US" b="1" dirty="0" smtClean="0"/>
              <a:t>trunks</a:t>
            </a:r>
          </a:p>
          <a:p>
            <a:pPr algn="l" rtl="0"/>
            <a:endParaRPr lang="en-US" dirty="0"/>
          </a:p>
          <a:p>
            <a:pPr algn="l" rtl="0"/>
            <a:endParaRPr lang="ar-IQ" dirty="0"/>
          </a:p>
        </p:txBody>
      </p:sp>
      <p:pic>
        <p:nvPicPr>
          <p:cNvPr id="4098" name="Picture 2" descr="E:\محاضرات الماجستير\Surgical anatomy\esophagus\B9781437707465000902_f090-003-9781437707465 (1).jpg"/>
          <p:cNvPicPr>
            <a:picLocks noChangeAspect="1" noChangeArrowheads="1"/>
          </p:cNvPicPr>
          <p:nvPr/>
        </p:nvPicPr>
        <p:blipFill>
          <a:blip r:embed="rId2"/>
          <a:srcRect/>
          <a:stretch>
            <a:fillRect/>
          </a:stretch>
        </p:blipFill>
        <p:spPr bwMode="auto">
          <a:xfrm>
            <a:off x="4429125" y="1285860"/>
            <a:ext cx="4514288" cy="549112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محاضرات الماجستير\Surgical anatomy\esophagus\B9781437707465000902_f090-005-9781437707465.jpg"/>
          <p:cNvPicPr>
            <a:picLocks noGrp="1" noChangeAspect="1" noChangeArrowheads="1"/>
          </p:cNvPicPr>
          <p:nvPr>
            <p:ph idx="1"/>
          </p:nvPr>
        </p:nvPicPr>
        <p:blipFill>
          <a:blip r:embed="rId2"/>
          <a:srcRect/>
          <a:stretch>
            <a:fillRect/>
          </a:stretch>
        </p:blipFill>
        <p:spPr bwMode="auto">
          <a:xfrm>
            <a:off x="428596" y="571481"/>
            <a:ext cx="8287363" cy="4787060"/>
          </a:xfrm>
          <a:prstGeom prst="rect">
            <a:avLst/>
          </a:prstGeom>
          <a:noFill/>
        </p:spPr>
      </p:pic>
      <p:sp>
        <p:nvSpPr>
          <p:cNvPr id="5" name="عنوان 4"/>
          <p:cNvSpPr>
            <a:spLocks noGrp="1"/>
          </p:cNvSpPr>
          <p:nvPr>
            <p:ph type="title"/>
          </p:nvPr>
        </p:nvSpPr>
        <p:spPr>
          <a:xfrm>
            <a:off x="-32" y="-24"/>
            <a:ext cx="5614998" cy="654032"/>
          </a:xfrm>
        </p:spPr>
        <p:txBody>
          <a:bodyPr>
            <a:noAutofit/>
          </a:bodyPr>
          <a:lstStyle/>
          <a:p>
            <a:r>
              <a:rPr lang="en-US" sz="2800" dirty="0" smtClean="0"/>
              <a:t> Approach to the cervical esophagus</a:t>
            </a:r>
            <a:endParaRPr lang="ar-IQ" sz="2800" dirty="0"/>
          </a:p>
        </p:txBody>
      </p:sp>
      <p:sp>
        <p:nvSpPr>
          <p:cNvPr id="7" name="مستطيل 6"/>
          <p:cNvSpPr/>
          <p:nvPr/>
        </p:nvSpPr>
        <p:spPr>
          <a:xfrm>
            <a:off x="0" y="5534585"/>
            <a:ext cx="9144000" cy="1323439"/>
          </a:xfrm>
          <a:prstGeom prst="rect">
            <a:avLst/>
          </a:prstGeom>
        </p:spPr>
        <p:txBody>
          <a:bodyPr wrap="square">
            <a:spAutoFit/>
          </a:bodyPr>
          <a:lstStyle/>
          <a:p>
            <a:pPr lvl="0" algn="ctr">
              <a:spcBef>
                <a:spcPct val="0"/>
              </a:spcBef>
              <a:defRPr/>
            </a:pPr>
            <a:r>
              <a:rPr lang="en-US" sz="2000" dirty="0" smtClean="0"/>
              <a:t>.</a:t>
            </a:r>
            <a:r>
              <a:rPr lang="en-US" sz="2000" dirty="0"/>
              <a:t> </a:t>
            </a:r>
            <a:r>
              <a:rPr lang="en-US" sz="2000" b="1" dirty="0"/>
              <a:t>A,</a:t>
            </a:r>
            <a:r>
              <a:rPr lang="en-US" sz="2000" dirty="0"/>
              <a:t> Position the patient in dorsal </a:t>
            </a:r>
            <a:r>
              <a:rPr lang="en-US" sz="2000" dirty="0" err="1"/>
              <a:t>recumbency</a:t>
            </a:r>
            <a:r>
              <a:rPr lang="en-US" sz="2000" dirty="0"/>
              <a:t> with the neck resting on a rolled towel. </a:t>
            </a:r>
            <a:r>
              <a:rPr lang="en-US" sz="2000" b="1" dirty="0"/>
              <a:t>B,</a:t>
            </a:r>
            <a:r>
              <a:rPr lang="en-US" sz="2000" dirty="0"/>
              <a:t> The skin is incised from the larynx to the </a:t>
            </a:r>
            <a:r>
              <a:rPr lang="en-US" sz="2000" dirty="0" err="1"/>
              <a:t>manubrium</a:t>
            </a:r>
            <a:r>
              <a:rPr lang="en-US" sz="2000" dirty="0"/>
              <a:t>, and the </a:t>
            </a:r>
            <a:r>
              <a:rPr lang="en-US" sz="2000" dirty="0" err="1"/>
              <a:t>sternohyoid</a:t>
            </a:r>
            <a:r>
              <a:rPr lang="en-US" sz="2000" dirty="0"/>
              <a:t> muscles are separated to expose the trachea. </a:t>
            </a:r>
            <a:r>
              <a:rPr lang="en-US" sz="2000" b="1" dirty="0"/>
              <a:t>C,</a:t>
            </a:r>
            <a:r>
              <a:rPr lang="en-US" sz="2000" dirty="0"/>
              <a:t> The trachea is retracted to the right to expose the esophagus, thyroid, carotid sheath, and recurrent laryngeal </a:t>
            </a:r>
            <a:r>
              <a:rPr lang="en-US" sz="2000" dirty="0" smtClean="0"/>
              <a:t>nerve</a:t>
            </a:r>
            <a:endParaRPr lang="ar-IQ"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1470" y="71414"/>
            <a:ext cx="2686040" cy="439718"/>
          </a:xfrm>
        </p:spPr>
        <p:txBody>
          <a:bodyPr>
            <a:normAutofit fontScale="90000"/>
          </a:bodyPr>
          <a:lstStyle/>
          <a:p>
            <a:r>
              <a:rPr lang="en-US" dirty="0" smtClean="0"/>
              <a:t>Esophagus </a:t>
            </a:r>
            <a:endParaRPr lang="ar-IQ" dirty="0"/>
          </a:p>
        </p:txBody>
      </p:sp>
      <p:sp>
        <p:nvSpPr>
          <p:cNvPr id="3" name="عنصر نائب للمحتوى 2"/>
          <p:cNvSpPr>
            <a:spLocks noGrp="1"/>
          </p:cNvSpPr>
          <p:nvPr>
            <p:ph idx="1"/>
          </p:nvPr>
        </p:nvSpPr>
        <p:spPr>
          <a:xfrm>
            <a:off x="0" y="1000108"/>
            <a:ext cx="8858280" cy="5286412"/>
          </a:xfrm>
        </p:spPr>
        <p:txBody>
          <a:bodyPr>
            <a:normAutofit/>
          </a:bodyPr>
          <a:lstStyle/>
          <a:p>
            <a:pPr algn="l" rtl="0"/>
            <a:r>
              <a:rPr lang="en-US" dirty="0"/>
              <a:t>The esophagus is the connecting tube between the pharynx and stomach that functions to transport </a:t>
            </a:r>
            <a:r>
              <a:rPr lang="en-US" dirty="0" smtClean="0"/>
              <a:t>food , fluids and saliva.</a:t>
            </a:r>
            <a:endParaRPr lang="en-US" dirty="0"/>
          </a:p>
          <a:p>
            <a:pPr algn="l" rtl="0">
              <a:buNone/>
            </a:pPr>
            <a:endParaRPr lang="en-US" dirty="0"/>
          </a:p>
          <a:p>
            <a:pPr algn="l" rtl="0"/>
            <a:r>
              <a:rPr lang="en-US" dirty="0" smtClean="0"/>
              <a:t>The 3 portion of the esophagus </a:t>
            </a:r>
          </a:p>
          <a:p>
            <a:pPr algn="l" rtl="0"/>
            <a:endParaRPr lang="en-US" dirty="0"/>
          </a:p>
          <a:p>
            <a:pPr algn="l" rtl="0"/>
            <a:r>
              <a:rPr lang="en-US" dirty="0" smtClean="0"/>
              <a:t>cervical </a:t>
            </a:r>
            <a:r>
              <a:rPr lang="en-US" dirty="0" smtClean="0"/>
              <a:t>portion</a:t>
            </a:r>
          </a:p>
          <a:p>
            <a:pPr algn="l" rtl="0"/>
            <a:r>
              <a:rPr lang="en-US" dirty="0" smtClean="0"/>
              <a:t>thoracic </a:t>
            </a:r>
            <a:r>
              <a:rPr lang="en-US" dirty="0" smtClean="0"/>
              <a:t>portion</a:t>
            </a:r>
          </a:p>
          <a:p>
            <a:pPr algn="l" rtl="0"/>
            <a:r>
              <a:rPr lang="en-US" dirty="0" smtClean="0"/>
              <a:t> </a:t>
            </a:r>
            <a:r>
              <a:rPr lang="en-US" dirty="0"/>
              <a:t>abdominal </a:t>
            </a:r>
            <a:r>
              <a:rPr lang="en-US" dirty="0" smtClean="0"/>
              <a:t>portion</a:t>
            </a:r>
          </a:p>
          <a:p>
            <a:pPr algn="l" rtl="0"/>
            <a:endParaRPr lang="en-US" dirty="0"/>
          </a:p>
          <a:p>
            <a:pPr algn="l" rtl="0"/>
            <a:endParaRPr lang="ar-IQ" dirty="0"/>
          </a:p>
        </p:txBody>
      </p:sp>
      <p:pic>
        <p:nvPicPr>
          <p:cNvPr id="4099" name="Picture 3"/>
          <p:cNvPicPr>
            <a:picLocks noChangeAspect="1" noChangeArrowheads="1"/>
          </p:cNvPicPr>
          <p:nvPr/>
        </p:nvPicPr>
        <p:blipFill>
          <a:blip r:embed="rId2"/>
          <a:srcRect l="4978" t="9961" r="8821" b="11914"/>
          <a:stretch>
            <a:fillRect/>
          </a:stretch>
        </p:blipFill>
        <p:spPr bwMode="auto">
          <a:xfrm>
            <a:off x="3758468" y="4113780"/>
            <a:ext cx="5385532" cy="274422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4304" y="0"/>
            <a:ext cx="5829312" cy="439718"/>
          </a:xfrm>
        </p:spPr>
        <p:txBody>
          <a:bodyPr>
            <a:noAutofit/>
          </a:bodyPr>
          <a:lstStyle/>
          <a:p>
            <a:r>
              <a:rPr lang="en-US" sz="2800" b="1" dirty="0" smtClean="0"/>
              <a:t>The cervical portion of the esophagus</a:t>
            </a:r>
            <a:endParaRPr lang="ar-IQ" sz="2800" b="1" dirty="0"/>
          </a:p>
        </p:txBody>
      </p:sp>
      <p:sp>
        <p:nvSpPr>
          <p:cNvPr id="3" name="عنصر نائب للمحتوى 2"/>
          <p:cNvSpPr>
            <a:spLocks noGrp="1"/>
          </p:cNvSpPr>
          <p:nvPr>
            <p:ph idx="1"/>
          </p:nvPr>
        </p:nvSpPr>
        <p:spPr>
          <a:xfrm>
            <a:off x="214282" y="642919"/>
            <a:ext cx="8929718" cy="1428759"/>
          </a:xfrm>
        </p:spPr>
        <p:txBody>
          <a:bodyPr>
            <a:normAutofit fontScale="85000" lnSpcReduction="20000"/>
          </a:bodyPr>
          <a:lstStyle/>
          <a:p>
            <a:pPr algn="l" rtl="0"/>
            <a:r>
              <a:rPr lang="en-US" dirty="0"/>
              <a:t>The cervical portion of the esophagus begins dorsal to the caudal border of the </a:t>
            </a:r>
            <a:r>
              <a:rPr lang="en-US" dirty="0" err="1"/>
              <a:t>cricoid</a:t>
            </a:r>
            <a:r>
              <a:rPr lang="en-US" dirty="0"/>
              <a:t> cartilage, inclines to the left of the trachea as it runs caudally, and ends at the thoracic inlet. </a:t>
            </a:r>
          </a:p>
          <a:p>
            <a:pPr algn="l" rtl="0"/>
            <a:endParaRPr lang="ar-IQ" dirty="0"/>
          </a:p>
        </p:txBody>
      </p:sp>
      <p:pic>
        <p:nvPicPr>
          <p:cNvPr id="2050" name="Picture 2"/>
          <p:cNvPicPr>
            <a:picLocks noChangeAspect="1" noChangeArrowheads="1"/>
          </p:cNvPicPr>
          <p:nvPr/>
        </p:nvPicPr>
        <p:blipFill>
          <a:blip r:embed="rId2"/>
          <a:srcRect l="27452" t="23437" r="27525" b="18945"/>
          <a:stretch>
            <a:fillRect/>
          </a:stretch>
        </p:blipFill>
        <p:spPr bwMode="auto">
          <a:xfrm>
            <a:off x="182800" y="2071678"/>
            <a:ext cx="4389199" cy="315808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l="42313" t="22656" r="16508" b="14844"/>
          <a:stretch>
            <a:fillRect/>
          </a:stretch>
        </p:blipFill>
        <p:spPr bwMode="auto">
          <a:xfrm>
            <a:off x="0" y="4776800"/>
            <a:ext cx="2438906" cy="20812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l="26391" t="23633" r="54941" b="38281"/>
          <a:stretch>
            <a:fillRect/>
          </a:stretch>
        </p:blipFill>
        <p:spPr bwMode="auto">
          <a:xfrm>
            <a:off x="5286380" y="1857363"/>
            <a:ext cx="3472965" cy="398369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14290"/>
            <a:ext cx="7329478" cy="582594"/>
          </a:xfrm>
        </p:spPr>
        <p:txBody>
          <a:bodyPr>
            <a:noAutofit/>
          </a:bodyPr>
          <a:lstStyle/>
          <a:p>
            <a:pPr algn="l" rtl="0"/>
            <a:r>
              <a:rPr lang="en-US" sz="3200" dirty="0" smtClean="0"/>
              <a:t>The thoracic portion of the esophagus </a:t>
            </a:r>
            <a:endParaRPr lang="ar-IQ" sz="3200" dirty="0"/>
          </a:p>
        </p:txBody>
      </p:sp>
      <p:sp>
        <p:nvSpPr>
          <p:cNvPr id="3" name="عنصر نائب للمحتوى 2"/>
          <p:cNvSpPr>
            <a:spLocks noGrp="1"/>
          </p:cNvSpPr>
          <p:nvPr>
            <p:ph idx="1"/>
          </p:nvPr>
        </p:nvSpPr>
        <p:spPr>
          <a:xfrm>
            <a:off x="0" y="928670"/>
            <a:ext cx="8858280" cy="2571768"/>
          </a:xfrm>
        </p:spPr>
        <p:txBody>
          <a:bodyPr>
            <a:normAutofit/>
          </a:bodyPr>
          <a:lstStyle/>
          <a:p>
            <a:pPr algn="l" rtl="0"/>
            <a:r>
              <a:rPr lang="en-US" dirty="0"/>
              <a:t>The thoracic portion extends from the thoracic inlet, where it is located to the left of the trachea, crosses the trachea to regain its dorsal position at the tracheal bifurcation, and extends caudally to the esophageal hiatus of the diaphragm</a:t>
            </a:r>
            <a:endParaRPr lang="ar-IQ" dirty="0"/>
          </a:p>
        </p:txBody>
      </p:sp>
      <p:pic>
        <p:nvPicPr>
          <p:cNvPr id="5122" name="Picture 2" descr="E:\محاضرات الماجستير\Surgical anatomy\esophagus\B9781437707465000902_f090-001-9781437707465.jpg"/>
          <p:cNvPicPr>
            <a:picLocks noChangeAspect="1" noChangeArrowheads="1"/>
          </p:cNvPicPr>
          <p:nvPr/>
        </p:nvPicPr>
        <p:blipFill>
          <a:blip r:embed="rId2"/>
          <a:srcRect/>
          <a:stretch>
            <a:fillRect/>
          </a:stretch>
        </p:blipFill>
        <p:spPr bwMode="auto">
          <a:xfrm>
            <a:off x="4857752" y="3786190"/>
            <a:ext cx="3929058" cy="2537909"/>
          </a:xfrm>
          <a:prstGeom prst="rect">
            <a:avLst/>
          </a:prstGeom>
          <a:noFill/>
        </p:spPr>
      </p:pic>
      <p:pic>
        <p:nvPicPr>
          <p:cNvPr id="5124" name="Picture 4" descr="Esophagus | Veterian Key"/>
          <p:cNvPicPr>
            <a:picLocks noChangeAspect="1" noChangeArrowheads="1"/>
          </p:cNvPicPr>
          <p:nvPr/>
        </p:nvPicPr>
        <p:blipFill>
          <a:blip r:embed="rId3"/>
          <a:srcRect/>
          <a:stretch>
            <a:fillRect/>
          </a:stretch>
        </p:blipFill>
        <p:spPr bwMode="auto">
          <a:xfrm>
            <a:off x="214282" y="3786190"/>
            <a:ext cx="3809990" cy="284710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143116"/>
            <a:ext cx="8643998" cy="2614617"/>
          </a:xfrm>
        </p:spPr>
        <p:txBody>
          <a:bodyPr>
            <a:normAutofit fontScale="70000" lnSpcReduction="20000"/>
          </a:bodyPr>
          <a:lstStyle/>
          <a:p>
            <a:pPr algn="l" rtl="0"/>
            <a:r>
              <a:rPr lang="en-US" dirty="0"/>
              <a:t>The aorta obliquely crosses the left side of the </a:t>
            </a:r>
            <a:r>
              <a:rPr lang="en-US" dirty="0" err="1"/>
              <a:t>midthoracic</a:t>
            </a:r>
            <a:r>
              <a:rPr lang="en-US" dirty="0"/>
              <a:t> esophagus. In the caudal thorax, the dorsal branches of the left and right </a:t>
            </a:r>
            <a:r>
              <a:rPr lang="en-US" dirty="0" err="1"/>
              <a:t>vagal</a:t>
            </a:r>
            <a:r>
              <a:rPr lang="en-US" dirty="0"/>
              <a:t> nerves run across the side of the esophagus and unite dorsally to form the dorsal </a:t>
            </a:r>
            <a:r>
              <a:rPr lang="en-US" dirty="0" err="1"/>
              <a:t>vagal</a:t>
            </a:r>
            <a:r>
              <a:rPr lang="en-US" dirty="0"/>
              <a:t> trunk, and the left and right ventral branches similarly unite to form the ventral </a:t>
            </a:r>
            <a:r>
              <a:rPr lang="en-US" dirty="0" err="1"/>
              <a:t>vagal</a:t>
            </a:r>
            <a:r>
              <a:rPr lang="en-US" dirty="0"/>
              <a:t> trunk. </a:t>
            </a:r>
            <a:endParaRPr lang="en-US" dirty="0" smtClean="0"/>
          </a:p>
          <a:p>
            <a:pPr algn="l" rtl="0"/>
            <a:endParaRPr lang="en-US" dirty="0"/>
          </a:p>
          <a:p>
            <a:pPr algn="l" rtl="0"/>
            <a:r>
              <a:rPr lang="en-US" dirty="0" smtClean="0"/>
              <a:t>Both </a:t>
            </a:r>
            <a:r>
              <a:rPr lang="en-US" dirty="0" err="1"/>
              <a:t>vagal</a:t>
            </a:r>
            <a:r>
              <a:rPr lang="en-US" dirty="0"/>
              <a:t> trunks enter the abdomen through the esophageal hiatus of the diaphragm. </a:t>
            </a:r>
          </a:p>
          <a:p>
            <a:pPr algn="l" rtl="0"/>
            <a:endParaRPr lang="ar-IQ" dirty="0"/>
          </a:p>
        </p:txBody>
      </p:sp>
      <p:pic>
        <p:nvPicPr>
          <p:cNvPr id="1026" name="Picture 2"/>
          <p:cNvPicPr>
            <a:picLocks noChangeAspect="1" noChangeArrowheads="1"/>
          </p:cNvPicPr>
          <p:nvPr/>
        </p:nvPicPr>
        <p:blipFill>
          <a:blip r:embed="rId2"/>
          <a:srcRect l="12079" t="22461" r="48389" b="44336"/>
          <a:stretch>
            <a:fillRect/>
          </a:stretch>
        </p:blipFill>
        <p:spPr bwMode="auto">
          <a:xfrm>
            <a:off x="4786282" y="0"/>
            <a:ext cx="4357718" cy="2057811"/>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5757874" cy="654032"/>
          </a:xfrm>
        </p:spPr>
        <p:txBody>
          <a:bodyPr>
            <a:normAutofit fontScale="90000"/>
          </a:bodyPr>
          <a:lstStyle/>
          <a:p>
            <a:r>
              <a:rPr lang="en-US" sz="2800" b="1" dirty="0" smtClean="0"/>
              <a:t>The abdominal portion of the esophagus</a:t>
            </a:r>
            <a:endParaRPr lang="ar-IQ" sz="2800" b="1" dirty="0"/>
          </a:p>
        </p:txBody>
      </p:sp>
      <p:sp>
        <p:nvSpPr>
          <p:cNvPr id="3" name="عنصر نائب للمحتوى 2"/>
          <p:cNvSpPr>
            <a:spLocks noGrp="1"/>
          </p:cNvSpPr>
          <p:nvPr>
            <p:ph idx="1"/>
          </p:nvPr>
        </p:nvSpPr>
        <p:spPr>
          <a:xfrm>
            <a:off x="457200" y="1600200"/>
            <a:ext cx="8043890" cy="4525963"/>
          </a:xfrm>
        </p:spPr>
        <p:txBody>
          <a:bodyPr>
            <a:normAutofit/>
          </a:bodyPr>
          <a:lstStyle/>
          <a:p>
            <a:pPr algn="l" rtl="0"/>
            <a:r>
              <a:rPr lang="en-US" dirty="0"/>
              <a:t>The abdominal portion of the esophagus is short and wedge shaped, extending from the diaphragmatic hiatus to the stomach. </a:t>
            </a:r>
            <a:endParaRPr lang="en-US" dirty="0" smtClean="0"/>
          </a:p>
          <a:p>
            <a:pPr algn="l" rtl="0"/>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0"/>
            <a:ext cx="6115064" cy="785794"/>
          </a:xfrm>
        </p:spPr>
        <p:txBody>
          <a:bodyPr>
            <a:normAutofit/>
          </a:bodyPr>
          <a:lstStyle/>
          <a:p>
            <a:r>
              <a:rPr lang="en-US" sz="3200" dirty="0" smtClean="0"/>
              <a:t>Layers of the Esophageal Wall</a:t>
            </a:r>
            <a:endParaRPr lang="ar-IQ" sz="3200" dirty="0"/>
          </a:p>
        </p:txBody>
      </p:sp>
      <p:sp>
        <p:nvSpPr>
          <p:cNvPr id="3" name="عنصر نائب للمحتوى 2"/>
          <p:cNvSpPr>
            <a:spLocks noGrp="1"/>
          </p:cNvSpPr>
          <p:nvPr>
            <p:ph idx="1"/>
          </p:nvPr>
        </p:nvSpPr>
        <p:spPr>
          <a:xfrm>
            <a:off x="0" y="928670"/>
            <a:ext cx="4714876" cy="5572164"/>
          </a:xfrm>
        </p:spPr>
        <p:txBody>
          <a:bodyPr>
            <a:normAutofit fontScale="85000" lnSpcReduction="10000"/>
          </a:bodyPr>
          <a:lstStyle/>
          <a:p>
            <a:pPr algn="l" rtl="0"/>
            <a:r>
              <a:rPr lang="en-US" dirty="0" smtClean="0"/>
              <a:t>The </a:t>
            </a:r>
            <a:r>
              <a:rPr lang="en-US" dirty="0"/>
              <a:t>outer layer of the esophagus is </a:t>
            </a:r>
            <a:r>
              <a:rPr lang="en-US" b="1" dirty="0"/>
              <a:t>the adventitia</a:t>
            </a:r>
            <a:r>
              <a:rPr lang="en-US" dirty="0"/>
              <a:t>. In the neck, the esophageal adventitia blends with the deep cervical fascia. In the thorax and abdomen, the adventitia is largely covered with pleura and peritoneum, respectively. </a:t>
            </a:r>
            <a:endParaRPr lang="en-US" dirty="0" smtClean="0"/>
          </a:p>
          <a:p>
            <a:pPr algn="l" rtl="0"/>
            <a:endParaRPr lang="en-US" dirty="0"/>
          </a:p>
          <a:p>
            <a:pPr algn="l" rtl="0"/>
            <a:r>
              <a:rPr lang="en-US" dirty="0" smtClean="0"/>
              <a:t>The </a:t>
            </a:r>
            <a:r>
              <a:rPr lang="en-US" dirty="0"/>
              <a:t>esophagus is loosely connected to the diaphragm by a </a:t>
            </a:r>
            <a:r>
              <a:rPr lang="en-US" dirty="0" err="1"/>
              <a:t>phrenicoabdominal</a:t>
            </a:r>
            <a:r>
              <a:rPr lang="en-US" dirty="0"/>
              <a:t> membrane.</a:t>
            </a:r>
          </a:p>
          <a:p>
            <a:pPr algn="l" rtl="0"/>
            <a:endParaRPr lang="ar-IQ" dirty="0"/>
          </a:p>
        </p:txBody>
      </p:sp>
      <p:pic>
        <p:nvPicPr>
          <p:cNvPr id="2051" name="Picture 3"/>
          <p:cNvPicPr>
            <a:picLocks noChangeAspect="1" noChangeArrowheads="1"/>
          </p:cNvPicPr>
          <p:nvPr/>
        </p:nvPicPr>
        <p:blipFill>
          <a:blip r:embed="rId2"/>
          <a:srcRect l="6039" t="16601" r="7760" b="6250"/>
          <a:stretch>
            <a:fillRect/>
          </a:stretch>
        </p:blipFill>
        <p:spPr bwMode="auto">
          <a:xfrm>
            <a:off x="4458960" y="3571876"/>
            <a:ext cx="4685040" cy="2357430"/>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l="6039" t="16601" r="59920" b="46289"/>
          <a:stretch>
            <a:fillRect/>
          </a:stretch>
        </p:blipFill>
        <p:spPr bwMode="auto">
          <a:xfrm>
            <a:off x="4714844" y="642918"/>
            <a:ext cx="4429156" cy="2714644"/>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8858280" cy="4525963"/>
          </a:xfrm>
        </p:spPr>
        <p:txBody>
          <a:bodyPr/>
          <a:lstStyle/>
          <a:p>
            <a:pPr algn="l" rtl="0"/>
            <a:r>
              <a:rPr lang="en-US" b="1" dirty="0" smtClean="0"/>
              <a:t>The </a:t>
            </a:r>
            <a:r>
              <a:rPr lang="en-US" b="1" dirty="0" err="1" smtClean="0"/>
              <a:t>muscularis</a:t>
            </a:r>
            <a:r>
              <a:rPr lang="en-US" b="1" dirty="0" smtClean="0"/>
              <a:t> </a:t>
            </a:r>
            <a:r>
              <a:rPr lang="en-US" dirty="0" smtClean="0"/>
              <a:t>is composed of striated muscle for the entire length of the esophagus in dogs, but it changes to smooth muscle in the terminal esophagus in cats.</a:t>
            </a:r>
          </a:p>
          <a:p>
            <a:pPr algn="l" rtl="0"/>
            <a:endParaRPr lang="ar-IQ" dirty="0"/>
          </a:p>
        </p:txBody>
      </p:sp>
      <p:pic>
        <p:nvPicPr>
          <p:cNvPr id="3075" name="Picture 3"/>
          <p:cNvPicPr>
            <a:picLocks noChangeAspect="1" noChangeArrowheads="1"/>
          </p:cNvPicPr>
          <p:nvPr/>
        </p:nvPicPr>
        <p:blipFill>
          <a:blip r:embed="rId2"/>
          <a:srcRect l="35725" t="10937" r="29136" b="20703"/>
          <a:stretch>
            <a:fillRect/>
          </a:stretch>
        </p:blipFill>
        <p:spPr bwMode="auto">
          <a:xfrm>
            <a:off x="4429124" y="1857340"/>
            <a:ext cx="4572032" cy="500066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1406" y="-71462"/>
            <a:ext cx="7758138" cy="725470"/>
          </a:xfrm>
        </p:spPr>
        <p:txBody>
          <a:bodyPr>
            <a:noAutofit/>
          </a:bodyPr>
          <a:lstStyle/>
          <a:p>
            <a:r>
              <a:rPr lang="en-US" sz="2800" dirty="0" smtClean="0"/>
              <a:t>functional and physiological esophageal sphincters</a:t>
            </a:r>
            <a:endParaRPr lang="ar-IQ" sz="2800" dirty="0"/>
          </a:p>
        </p:txBody>
      </p:sp>
      <p:sp>
        <p:nvSpPr>
          <p:cNvPr id="3" name="عنصر نائب للمحتوى 2"/>
          <p:cNvSpPr>
            <a:spLocks noGrp="1"/>
          </p:cNvSpPr>
          <p:nvPr>
            <p:ph idx="1"/>
          </p:nvPr>
        </p:nvSpPr>
        <p:spPr>
          <a:xfrm>
            <a:off x="0" y="642918"/>
            <a:ext cx="8686800" cy="6215082"/>
          </a:xfrm>
        </p:spPr>
        <p:txBody>
          <a:bodyPr>
            <a:normAutofit fontScale="77500" lnSpcReduction="20000"/>
          </a:bodyPr>
          <a:lstStyle/>
          <a:p>
            <a:pPr algn="l" rtl="0"/>
            <a:endParaRPr lang="en-US" dirty="0"/>
          </a:p>
          <a:p>
            <a:pPr algn="l" rtl="0"/>
            <a:r>
              <a:rPr lang="en-US" dirty="0"/>
              <a:t>At its cranial and caudal ends, the esophagus has functional </a:t>
            </a:r>
            <a:r>
              <a:rPr lang="en-US" dirty="0" smtClean="0"/>
              <a:t>and physiological sphincters </a:t>
            </a:r>
            <a:r>
              <a:rPr lang="en-US" dirty="0"/>
              <a:t>that are difficult to delineate anatomically. </a:t>
            </a:r>
            <a:endParaRPr lang="en-US" dirty="0" smtClean="0"/>
          </a:p>
          <a:p>
            <a:pPr algn="l" rtl="0">
              <a:buNone/>
            </a:pPr>
            <a:endParaRPr lang="en-US" dirty="0"/>
          </a:p>
          <a:p>
            <a:pPr algn="l" rtl="0"/>
            <a:r>
              <a:rPr lang="en-US" dirty="0"/>
              <a:t>There is no obvious thickening of the esophageal wall at the </a:t>
            </a:r>
            <a:r>
              <a:rPr lang="en-US" dirty="0" err="1"/>
              <a:t>pharyngoesophageal</a:t>
            </a:r>
            <a:r>
              <a:rPr lang="en-US" dirty="0"/>
              <a:t> junction to form a true cranial (or upper) esophageal sphincter. However, the </a:t>
            </a:r>
            <a:r>
              <a:rPr lang="en-US" dirty="0" err="1"/>
              <a:t>thyropharyngeus</a:t>
            </a:r>
            <a:r>
              <a:rPr lang="en-US" dirty="0"/>
              <a:t> and </a:t>
            </a:r>
            <a:r>
              <a:rPr lang="en-US" dirty="0" err="1"/>
              <a:t>cricopharyngeus</a:t>
            </a:r>
            <a:r>
              <a:rPr lang="en-US" dirty="0"/>
              <a:t> muscles and associated elastic tissue serve the function of a cranial esophageal sphincter</a:t>
            </a:r>
            <a:r>
              <a:rPr lang="en-US" dirty="0" smtClean="0"/>
              <a:t>.</a:t>
            </a:r>
          </a:p>
          <a:p>
            <a:pPr rtl="0">
              <a:buNone/>
            </a:pPr>
            <a:r>
              <a:rPr lang="ar-IQ" dirty="0" smtClean="0"/>
              <a:t>وضيفتها تمنع رجوع الطعام للمجاري التنفسية وتمنع دخول الهواء للمريء </a:t>
            </a:r>
            <a:r>
              <a:rPr lang="ar-IQ" dirty="0" err="1" smtClean="0"/>
              <a:t>اثناء</a:t>
            </a:r>
            <a:r>
              <a:rPr lang="ar-IQ" dirty="0" smtClean="0"/>
              <a:t> عدم </a:t>
            </a:r>
            <a:r>
              <a:rPr lang="ar-IQ" dirty="0" err="1" smtClean="0"/>
              <a:t>الاكل</a:t>
            </a:r>
            <a:r>
              <a:rPr lang="ar-IQ" dirty="0" smtClean="0"/>
              <a:t> </a:t>
            </a:r>
            <a:r>
              <a:rPr lang="en-US" dirty="0" smtClean="0"/>
              <a:t> </a:t>
            </a:r>
            <a:r>
              <a:rPr lang="en-US" dirty="0"/>
              <a:t> </a:t>
            </a:r>
          </a:p>
          <a:p>
            <a:pPr algn="l" rtl="0"/>
            <a:endParaRPr lang="en-US" dirty="0" smtClean="0"/>
          </a:p>
          <a:p>
            <a:pPr algn="l" rtl="0"/>
            <a:r>
              <a:rPr lang="en-US" dirty="0"/>
              <a:t>There is an increase in thickening of the circumferential striated muscle layer at the </a:t>
            </a:r>
            <a:r>
              <a:rPr lang="en-US" dirty="0" err="1"/>
              <a:t>gastroesophageal</a:t>
            </a:r>
            <a:r>
              <a:rPr lang="en-US" dirty="0"/>
              <a:t> junction in dogs, which correlates with the accepted location of the </a:t>
            </a:r>
            <a:r>
              <a:rPr lang="en-US" dirty="0" err="1"/>
              <a:t>highpressure</a:t>
            </a:r>
            <a:r>
              <a:rPr lang="en-US" dirty="0"/>
              <a:t> zone at the </a:t>
            </a:r>
            <a:r>
              <a:rPr lang="en-US" dirty="0" err="1"/>
              <a:t>gastroesophageal</a:t>
            </a:r>
            <a:r>
              <a:rPr lang="en-US" dirty="0"/>
              <a:t> junction and may represent the caudal (or lower) esophageal sphincter</a:t>
            </a:r>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730</Words>
  <Application>Microsoft Office PowerPoint</Application>
  <PresentationFormat>عرض على الشاشة (3:4)‏</PresentationFormat>
  <Paragraphs>68</Paragraphs>
  <Slides>17</Slides>
  <Notes>0</Notes>
  <HiddenSlides>0</HiddenSlides>
  <MMClips>0</MMClips>
  <ScaleCrop>false</ScaleCrop>
  <HeadingPairs>
    <vt:vector size="4" baseType="variant">
      <vt:variant>
        <vt:lpstr>سمة</vt:lpstr>
      </vt:variant>
      <vt:variant>
        <vt:i4>1</vt:i4>
      </vt:variant>
      <vt:variant>
        <vt:lpstr>عناوين الشرائح</vt:lpstr>
      </vt:variant>
      <vt:variant>
        <vt:i4>17</vt:i4>
      </vt:variant>
    </vt:vector>
  </HeadingPairs>
  <TitlesOfParts>
    <vt:vector size="18" baseType="lpstr">
      <vt:lpstr>سمة Office</vt:lpstr>
      <vt:lpstr>Surgical anatomy of the esophagus </vt:lpstr>
      <vt:lpstr>Esophagus </vt:lpstr>
      <vt:lpstr>The cervical portion of the esophagus</vt:lpstr>
      <vt:lpstr>The thoracic portion of the esophagus </vt:lpstr>
      <vt:lpstr>الشريحة 5</vt:lpstr>
      <vt:lpstr>The abdominal portion of the esophagus</vt:lpstr>
      <vt:lpstr>Layers of the Esophageal Wall</vt:lpstr>
      <vt:lpstr>الشريحة 8</vt:lpstr>
      <vt:lpstr>functional and physiological esophageal sphincters</vt:lpstr>
      <vt:lpstr>The submucosa</vt:lpstr>
      <vt:lpstr>الشريحة 11</vt:lpstr>
      <vt:lpstr>The esophageal mucosa</vt:lpstr>
      <vt:lpstr>Esophageal Blood Supply</vt:lpstr>
      <vt:lpstr>Vein drain </vt:lpstr>
      <vt:lpstr>Esophageal lymphatic vessels</vt:lpstr>
      <vt:lpstr>The esophagus innervation</vt:lpstr>
      <vt:lpstr> Approach to the cervical esophagus</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Surgical anatomy of the esophagus</dc:title>
  <dc:creator>dell</dc:creator>
  <cp:lastModifiedBy>dell</cp:lastModifiedBy>
  <cp:revision>50</cp:revision>
  <dcterms:created xsi:type="dcterms:W3CDTF">2023-02-24T19:07:50Z</dcterms:created>
  <dcterms:modified xsi:type="dcterms:W3CDTF">2023-02-25T21:11:31Z</dcterms:modified>
</cp:coreProperties>
</file>